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56" r:id="rId2"/>
    <p:sldId id="257" r:id="rId3"/>
    <p:sldId id="260" r:id="rId4"/>
    <p:sldId id="261" r:id="rId5"/>
    <p:sldId id="262" r:id="rId6"/>
    <p:sldId id="263" r:id="rId7"/>
    <p:sldId id="264" r:id="rId8"/>
    <p:sldId id="265" r:id="rId9"/>
    <p:sldId id="266" r:id="rId10"/>
    <p:sldId id="267" r:id="rId11"/>
    <p:sldId id="269" r:id="rId12"/>
    <p:sldId id="268" r:id="rId13"/>
  </p:sldIdLst>
  <p:sldSz cx="9144000" cy="5143500" type="screen16x9"/>
  <p:notesSz cx="6858000" cy="9144000"/>
  <p:embeddedFontLst>
    <p:embeddedFont>
      <p:font typeface="Merriweather SemiBold" panose="020B0604020202020204"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3" d="100"/>
          <a:sy n="133" d="100"/>
        </p:scale>
        <p:origin x="906" y="1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c6d9d8932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c6d9d893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c6d9d8932b_19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c6d9d8932b_1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c6d9d8932b_19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c6d9d8932b_19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bd855d01cb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bd855d01c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bd855d01cb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bd855d01cb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bd855d01cb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bd855d01c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bd855d01cb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bd855d01cb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bd83f4c6cd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bd83f4c6cd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bd855d01cb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bd855d01cb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bd855d01cb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bd855d01c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32.jp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9.jpg"/><Relationship Id="rId7" Type="http://schemas.openxmlformats.org/officeDocument/2006/relationships/image" Target="../media/image23.jp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22.jpg"/><Relationship Id="rId5" Type="http://schemas.openxmlformats.org/officeDocument/2006/relationships/image" Target="../media/image21.jpg"/><Relationship Id="rId10" Type="http://schemas.openxmlformats.org/officeDocument/2006/relationships/image" Target="../media/image26.jpg"/><Relationship Id="rId4" Type="http://schemas.openxmlformats.org/officeDocument/2006/relationships/image" Target="../media/image20.jpg"/><Relationship Id="rId9" Type="http://schemas.openxmlformats.org/officeDocument/2006/relationships/image" Target="../media/image25.jp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hyperlink" Target="http://www.youtube.com/watch?v=yv25-LDJFrw"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0.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09200" y="967350"/>
            <a:ext cx="8520600" cy="10749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Dr. Pramod Soni</a:t>
            </a:r>
            <a:endParaRPr/>
          </a:p>
        </p:txBody>
      </p:sp>
      <p:sp>
        <p:nvSpPr>
          <p:cNvPr id="55" name="Google Shape;55;p13"/>
          <p:cNvSpPr txBox="1">
            <a:spLocks noGrp="1"/>
          </p:cNvSpPr>
          <p:nvPr>
            <p:ph type="subTitle" idx="1"/>
          </p:nvPr>
        </p:nvSpPr>
        <p:spPr>
          <a:xfrm>
            <a:off x="219213" y="4005950"/>
            <a:ext cx="8520600" cy="792600"/>
          </a:xfrm>
          <a:prstGeom prst="rect">
            <a:avLst/>
          </a:prstGeom>
        </p:spPr>
        <p:txBody>
          <a:bodyPr spcFirstLastPara="1" wrap="square" lIns="91425" tIns="91425" rIns="91425" bIns="91425" anchor="t" anchorCtr="0">
            <a:normAutofit fontScale="70000" lnSpcReduction="20000"/>
          </a:bodyPr>
          <a:lstStyle/>
          <a:p>
            <a:pPr marL="0" lvl="0" indent="0" algn="ctr" rtl="0">
              <a:lnSpc>
                <a:spcPct val="115000"/>
              </a:lnSpc>
              <a:spcBef>
                <a:spcPts val="0"/>
              </a:spcBef>
              <a:spcAft>
                <a:spcPts val="0"/>
              </a:spcAft>
              <a:buClr>
                <a:schemeClr val="dk1"/>
              </a:buClr>
              <a:buSzPct val="55000"/>
              <a:buFont typeface="Arial"/>
              <a:buNone/>
            </a:pPr>
            <a:r>
              <a:rPr lang="en" sz="2000">
                <a:solidFill>
                  <a:srgbClr val="000000"/>
                </a:solidFill>
              </a:rPr>
              <a:t>Assistant professor</a:t>
            </a:r>
            <a:endParaRPr sz="2000">
              <a:solidFill>
                <a:srgbClr val="000000"/>
              </a:solidFill>
            </a:endParaRPr>
          </a:p>
          <a:p>
            <a:pPr marL="0" lvl="0" indent="0" algn="ctr" rtl="0">
              <a:lnSpc>
                <a:spcPct val="115000"/>
              </a:lnSpc>
              <a:spcBef>
                <a:spcPts val="0"/>
              </a:spcBef>
              <a:spcAft>
                <a:spcPts val="0"/>
              </a:spcAft>
              <a:buClr>
                <a:schemeClr val="dk1"/>
              </a:buClr>
              <a:buSzPct val="55000"/>
              <a:buFont typeface="Arial"/>
              <a:buNone/>
            </a:pPr>
            <a:r>
              <a:rPr lang="en" sz="2000">
                <a:solidFill>
                  <a:srgbClr val="000000"/>
                </a:solidFill>
              </a:rPr>
              <a:t>Department of Civil Engineering</a:t>
            </a:r>
            <a:endParaRPr sz="2000">
              <a:solidFill>
                <a:srgbClr val="000000"/>
              </a:solidFill>
            </a:endParaRPr>
          </a:p>
          <a:p>
            <a:pPr marL="0" lvl="0" indent="0" algn="ctr" rtl="0">
              <a:spcBef>
                <a:spcPts val="0"/>
              </a:spcBef>
              <a:spcAft>
                <a:spcPts val="0"/>
              </a:spcAft>
              <a:buNone/>
            </a:pPr>
            <a:r>
              <a:rPr lang="en" sz="2000">
                <a:solidFill>
                  <a:srgbClr val="000000"/>
                </a:solidFill>
              </a:rPr>
              <a:t>IIT (BHU), Varanasi</a:t>
            </a:r>
            <a:endParaRPr>
              <a:solidFill>
                <a:srgbClr val="000000"/>
              </a:solidFill>
            </a:endParaRPr>
          </a:p>
        </p:txBody>
      </p:sp>
      <p:pic>
        <p:nvPicPr>
          <p:cNvPr id="56" name="Google Shape;56;p13"/>
          <p:cNvPicPr preferRelativeResize="0"/>
          <p:nvPr/>
        </p:nvPicPr>
        <p:blipFill>
          <a:blip r:embed="rId4">
            <a:alphaModFix/>
          </a:blip>
          <a:stretch>
            <a:fillRect/>
          </a:stretch>
        </p:blipFill>
        <p:spPr>
          <a:xfrm>
            <a:off x="3724400" y="2155175"/>
            <a:ext cx="1510225" cy="1524540"/>
          </a:xfrm>
          <a:prstGeom prst="rect">
            <a:avLst/>
          </a:prstGeom>
          <a:noFill/>
          <a:ln>
            <a:noFill/>
          </a:ln>
        </p:spPr>
      </p:pic>
      <p:pic>
        <p:nvPicPr>
          <p:cNvPr id="57" name="Google Shape;57;p13"/>
          <p:cNvPicPr preferRelativeResize="0"/>
          <p:nvPr/>
        </p:nvPicPr>
        <p:blipFill>
          <a:blip r:embed="rId5">
            <a:alphaModFix/>
          </a:blip>
          <a:stretch>
            <a:fillRect/>
          </a:stretch>
        </p:blipFill>
        <p:spPr>
          <a:xfrm>
            <a:off x="39325" y="150575"/>
            <a:ext cx="1363179" cy="693300"/>
          </a:xfrm>
          <a:prstGeom prst="rect">
            <a:avLst/>
          </a:prstGeom>
          <a:noFill/>
          <a:ln>
            <a:noFill/>
          </a:ln>
        </p:spPr>
      </p:pic>
      <p:pic>
        <p:nvPicPr>
          <p:cNvPr id="58" name="Google Shape;58;p13"/>
          <p:cNvPicPr preferRelativeResize="0"/>
          <p:nvPr/>
        </p:nvPicPr>
        <p:blipFill>
          <a:blip r:embed="rId6">
            <a:alphaModFix/>
          </a:blip>
          <a:stretch>
            <a:fillRect/>
          </a:stretch>
        </p:blipFill>
        <p:spPr>
          <a:xfrm>
            <a:off x="1715375" y="139025"/>
            <a:ext cx="1510225" cy="716394"/>
          </a:xfrm>
          <a:prstGeom prst="rect">
            <a:avLst/>
          </a:prstGeom>
          <a:noFill/>
          <a:ln>
            <a:noFill/>
          </a:ln>
        </p:spPr>
      </p:pic>
      <p:pic>
        <p:nvPicPr>
          <p:cNvPr id="59" name="Google Shape;59;p13"/>
          <p:cNvPicPr preferRelativeResize="0"/>
          <p:nvPr/>
        </p:nvPicPr>
        <p:blipFill>
          <a:blip r:embed="rId7">
            <a:alphaModFix/>
          </a:blip>
          <a:stretch>
            <a:fillRect/>
          </a:stretch>
        </p:blipFill>
        <p:spPr>
          <a:xfrm>
            <a:off x="3763750" y="89375"/>
            <a:ext cx="2917708" cy="716400"/>
          </a:xfrm>
          <a:prstGeom prst="rect">
            <a:avLst/>
          </a:prstGeom>
          <a:noFill/>
          <a:ln>
            <a:noFill/>
          </a:ln>
        </p:spPr>
      </p:pic>
      <p:pic>
        <p:nvPicPr>
          <p:cNvPr id="60" name="Google Shape;60;p13"/>
          <p:cNvPicPr preferRelativeResize="0"/>
          <p:nvPr/>
        </p:nvPicPr>
        <p:blipFill>
          <a:blip r:embed="rId8">
            <a:alphaModFix/>
          </a:blip>
          <a:stretch>
            <a:fillRect/>
          </a:stretch>
        </p:blipFill>
        <p:spPr>
          <a:xfrm>
            <a:off x="7419575" y="51275"/>
            <a:ext cx="1510222" cy="792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4" title="WhatsApp Image 2026-02-10 at 11.14.18 AM.jpeg"/>
          <p:cNvPicPr preferRelativeResize="0"/>
          <p:nvPr/>
        </p:nvPicPr>
        <p:blipFill>
          <a:blip r:embed="rId3">
            <a:alphaModFix/>
          </a:blip>
          <a:stretch>
            <a:fillRect/>
          </a:stretch>
        </p:blipFill>
        <p:spPr>
          <a:xfrm>
            <a:off x="0" y="2354750"/>
            <a:ext cx="2612225" cy="2788749"/>
          </a:xfrm>
          <a:prstGeom prst="rect">
            <a:avLst/>
          </a:prstGeom>
          <a:noFill/>
          <a:ln>
            <a:noFill/>
          </a:ln>
        </p:spPr>
      </p:pic>
      <p:pic>
        <p:nvPicPr>
          <p:cNvPr id="143" name="Google Shape;143;p24"/>
          <p:cNvPicPr preferRelativeResize="0"/>
          <p:nvPr/>
        </p:nvPicPr>
        <p:blipFill rotWithShape="1">
          <a:blip r:embed="rId4">
            <a:alphaModFix/>
          </a:blip>
          <a:srcRect t="23226" b="23231"/>
          <a:stretch/>
        </p:blipFill>
        <p:spPr>
          <a:xfrm>
            <a:off x="0" y="0"/>
            <a:ext cx="5890001" cy="2352943"/>
          </a:xfrm>
          <a:prstGeom prst="rect">
            <a:avLst/>
          </a:prstGeom>
          <a:noFill/>
          <a:ln w="9525" cap="flat" cmpd="sng">
            <a:solidFill>
              <a:schemeClr val="dk1"/>
            </a:solidFill>
            <a:prstDash val="solid"/>
            <a:round/>
            <a:headEnd type="none" w="sm" len="sm"/>
            <a:tailEnd type="none" w="sm" len="sm"/>
          </a:ln>
        </p:spPr>
      </p:pic>
      <p:pic>
        <p:nvPicPr>
          <p:cNvPr id="144" name="Google Shape;144;p24"/>
          <p:cNvPicPr preferRelativeResize="0"/>
          <p:nvPr/>
        </p:nvPicPr>
        <p:blipFill rotWithShape="1">
          <a:blip r:embed="rId5">
            <a:alphaModFix/>
          </a:blip>
          <a:srcRect l="980" r="980"/>
          <a:stretch/>
        </p:blipFill>
        <p:spPr>
          <a:xfrm>
            <a:off x="2612225" y="2352950"/>
            <a:ext cx="3277775" cy="2247175"/>
          </a:xfrm>
          <a:prstGeom prst="rect">
            <a:avLst/>
          </a:prstGeom>
          <a:noFill/>
          <a:ln w="9525" cap="flat" cmpd="sng">
            <a:solidFill>
              <a:schemeClr val="dk1"/>
            </a:solidFill>
            <a:prstDash val="solid"/>
            <a:round/>
            <a:headEnd type="none" w="sm" len="sm"/>
            <a:tailEnd type="none" w="sm" len="sm"/>
          </a:ln>
        </p:spPr>
      </p:pic>
      <p:sp>
        <p:nvSpPr>
          <p:cNvPr id="145" name="Google Shape;145;p24"/>
          <p:cNvSpPr txBox="1"/>
          <p:nvPr/>
        </p:nvSpPr>
        <p:spPr>
          <a:xfrm>
            <a:off x="2612225" y="4600125"/>
            <a:ext cx="3277800" cy="543300"/>
          </a:xfrm>
          <a:prstGeom prst="rect">
            <a:avLst/>
          </a:prstGeom>
          <a:solidFill>
            <a:srgbClr val="FFD96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rPr>
              <a:t>Advance Computational Lab</a:t>
            </a:r>
            <a:endParaRPr sz="1800">
              <a:solidFill>
                <a:schemeClr val="dk2"/>
              </a:solidFill>
            </a:endParaRPr>
          </a:p>
        </p:txBody>
      </p:sp>
      <p:pic>
        <p:nvPicPr>
          <p:cNvPr id="146" name="Google Shape;146;p24" descr="please clean the channel removes the dry leaves amke it like its working channel "/>
          <p:cNvPicPr preferRelativeResize="0"/>
          <p:nvPr/>
        </p:nvPicPr>
        <p:blipFill>
          <a:blip r:embed="rId6">
            <a:alphaModFix/>
          </a:blip>
          <a:stretch>
            <a:fillRect/>
          </a:stretch>
        </p:blipFill>
        <p:spPr>
          <a:xfrm>
            <a:off x="5923050" y="32150"/>
            <a:ext cx="3465949" cy="5111275"/>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6A8ED8-FB3C-E20F-18AF-0BBE95EC0C86}"/>
              </a:ext>
            </a:extLst>
          </p:cNvPr>
          <p:cNvPicPr>
            <a:picLocks noChangeAspect="1"/>
          </p:cNvPicPr>
          <p:nvPr/>
        </p:nvPicPr>
        <p:blipFill>
          <a:blip r:embed="rId2"/>
          <a:stretch>
            <a:fillRect/>
          </a:stretch>
        </p:blipFill>
        <p:spPr>
          <a:xfrm>
            <a:off x="239382" y="212785"/>
            <a:ext cx="4332618" cy="2135981"/>
          </a:xfrm>
          <a:prstGeom prst="rect">
            <a:avLst/>
          </a:prstGeom>
        </p:spPr>
      </p:pic>
      <p:pic>
        <p:nvPicPr>
          <p:cNvPr id="7" name="Picture 6">
            <a:extLst>
              <a:ext uri="{FF2B5EF4-FFF2-40B4-BE49-F238E27FC236}">
                <a16:creationId xmlns:a16="http://schemas.microsoft.com/office/drawing/2014/main" id="{ED1258D9-DBD8-5CBA-F2B6-6DBA2B588E97}"/>
              </a:ext>
            </a:extLst>
          </p:cNvPr>
          <p:cNvPicPr>
            <a:picLocks noChangeAspect="1"/>
          </p:cNvPicPr>
          <p:nvPr/>
        </p:nvPicPr>
        <p:blipFill>
          <a:blip r:embed="rId3"/>
          <a:stretch>
            <a:fillRect/>
          </a:stretch>
        </p:blipFill>
        <p:spPr>
          <a:xfrm>
            <a:off x="239382" y="2435326"/>
            <a:ext cx="5406677" cy="2495390"/>
          </a:xfrm>
          <a:prstGeom prst="rect">
            <a:avLst/>
          </a:prstGeom>
        </p:spPr>
      </p:pic>
      <p:pic>
        <p:nvPicPr>
          <p:cNvPr id="9" name="Picture 8">
            <a:extLst>
              <a:ext uri="{FF2B5EF4-FFF2-40B4-BE49-F238E27FC236}">
                <a16:creationId xmlns:a16="http://schemas.microsoft.com/office/drawing/2014/main" id="{B9B82B30-732C-E6A7-58D4-D35555A7D00D}"/>
              </a:ext>
            </a:extLst>
          </p:cNvPr>
          <p:cNvPicPr>
            <a:picLocks noChangeAspect="1"/>
          </p:cNvPicPr>
          <p:nvPr/>
        </p:nvPicPr>
        <p:blipFill>
          <a:blip r:embed="rId4"/>
          <a:stretch>
            <a:fillRect/>
          </a:stretch>
        </p:blipFill>
        <p:spPr>
          <a:xfrm>
            <a:off x="6833829" y="141606"/>
            <a:ext cx="2256670" cy="2293720"/>
          </a:xfrm>
          <a:prstGeom prst="rect">
            <a:avLst/>
          </a:prstGeom>
        </p:spPr>
      </p:pic>
      <p:pic>
        <p:nvPicPr>
          <p:cNvPr id="11" name="Picture 10">
            <a:extLst>
              <a:ext uri="{FF2B5EF4-FFF2-40B4-BE49-F238E27FC236}">
                <a16:creationId xmlns:a16="http://schemas.microsoft.com/office/drawing/2014/main" id="{5D3714C2-9381-2E50-A86C-2BE6C684AEB8}"/>
              </a:ext>
            </a:extLst>
          </p:cNvPr>
          <p:cNvPicPr>
            <a:picLocks noChangeAspect="1"/>
          </p:cNvPicPr>
          <p:nvPr/>
        </p:nvPicPr>
        <p:blipFill>
          <a:blip r:embed="rId5"/>
          <a:stretch>
            <a:fillRect/>
          </a:stretch>
        </p:blipFill>
        <p:spPr>
          <a:xfrm>
            <a:off x="5946915" y="2594458"/>
            <a:ext cx="2835326" cy="2425676"/>
          </a:xfrm>
          <a:prstGeom prst="rect">
            <a:avLst/>
          </a:prstGeom>
        </p:spPr>
      </p:pic>
      <p:pic>
        <p:nvPicPr>
          <p:cNvPr id="13" name="Picture 12">
            <a:extLst>
              <a:ext uri="{FF2B5EF4-FFF2-40B4-BE49-F238E27FC236}">
                <a16:creationId xmlns:a16="http://schemas.microsoft.com/office/drawing/2014/main" id="{8E3A5635-AB6B-4BAB-3CA8-089A3018710A}"/>
              </a:ext>
            </a:extLst>
          </p:cNvPr>
          <p:cNvPicPr>
            <a:picLocks noChangeAspect="1"/>
          </p:cNvPicPr>
          <p:nvPr/>
        </p:nvPicPr>
        <p:blipFill>
          <a:blip r:embed="rId6"/>
          <a:stretch>
            <a:fillRect/>
          </a:stretch>
        </p:blipFill>
        <p:spPr>
          <a:xfrm>
            <a:off x="5005287" y="291367"/>
            <a:ext cx="1418644" cy="1802513"/>
          </a:xfrm>
          <a:prstGeom prst="rect">
            <a:avLst/>
          </a:prstGeom>
        </p:spPr>
      </p:pic>
    </p:spTree>
    <p:extLst>
      <p:ext uri="{BB962C8B-B14F-4D97-AF65-F5344CB8AC3E}">
        <p14:creationId xmlns:p14="http://schemas.microsoft.com/office/powerpoint/2010/main" val="2219182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65" name="Google Shape;65;p14" descr="Beautify this slide"/>
          <p:cNvPicPr preferRelativeResize="0"/>
          <p:nvPr/>
        </p:nvPicPr>
        <p:blipFill>
          <a:blip r:embed="rId3">
            <a:alphaModFix/>
          </a:blip>
          <a:stretch>
            <a:fillRect/>
          </a:stretch>
        </p:blipFill>
        <p:spPr>
          <a:xfrm>
            <a:off x="-35700" y="0"/>
            <a:ext cx="9210675"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ctrTitle"/>
          </p:nvPr>
        </p:nvSpPr>
        <p:spPr>
          <a:xfrm>
            <a:off x="408975" y="343050"/>
            <a:ext cx="7683900" cy="57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900" b="1"/>
              <a:t>Regionalization of Hydrological model Parameters for Indian rivers by AICTE CRS Project</a:t>
            </a:r>
            <a:endParaRPr sz="1800" b="1" u="sng"/>
          </a:p>
        </p:txBody>
      </p:sp>
      <p:pic>
        <p:nvPicPr>
          <p:cNvPr id="85" name="Google Shape;85;p17"/>
          <p:cNvPicPr preferRelativeResize="0"/>
          <p:nvPr/>
        </p:nvPicPr>
        <p:blipFill>
          <a:blip r:embed="rId3">
            <a:alphaModFix/>
          </a:blip>
          <a:stretch>
            <a:fillRect/>
          </a:stretch>
        </p:blipFill>
        <p:spPr>
          <a:xfrm>
            <a:off x="687200" y="1030375"/>
            <a:ext cx="2891910" cy="3918450"/>
          </a:xfrm>
          <a:prstGeom prst="rect">
            <a:avLst/>
          </a:prstGeom>
          <a:noFill/>
          <a:ln>
            <a:noFill/>
          </a:ln>
        </p:spPr>
      </p:pic>
      <p:pic>
        <p:nvPicPr>
          <p:cNvPr id="86" name="Google Shape;86;p17"/>
          <p:cNvPicPr preferRelativeResize="0"/>
          <p:nvPr/>
        </p:nvPicPr>
        <p:blipFill>
          <a:blip r:embed="rId4">
            <a:alphaModFix/>
          </a:blip>
          <a:stretch>
            <a:fillRect/>
          </a:stretch>
        </p:blipFill>
        <p:spPr>
          <a:xfrm>
            <a:off x="4132077" y="1030373"/>
            <a:ext cx="4605601" cy="3719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ctrTitle"/>
          </p:nvPr>
        </p:nvSpPr>
        <p:spPr>
          <a:xfrm>
            <a:off x="568700" y="237600"/>
            <a:ext cx="7683900" cy="84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300" dirty="0"/>
              <a:t>Decision Support System for Water Resource Management, SLCR, Namami Gange </a:t>
            </a:r>
            <a:endParaRPr sz="2300" dirty="0"/>
          </a:p>
        </p:txBody>
      </p:sp>
      <p:pic>
        <p:nvPicPr>
          <p:cNvPr id="92" name="Google Shape;92;p18"/>
          <p:cNvPicPr preferRelativeResize="0"/>
          <p:nvPr/>
        </p:nvPicPr>
        <p:blipFill>
          <a:blip r:embed="rId3">
            <a:alphaModFix/>
          </a:blip>
          <a:stretch>
            <a:fillRect/>
          </a:stretch>
        </p:blipFill>
        <p:spPr>
          <a:xfrm>
            <a:off x="1676224" y="2991900"/>
            <a:ext cx="3141048" cy="1357774"/>
          </a:xfrm>
          <a:prstGeom prst="rect">
            <a:avLst/>
          </a:prstGeom>
          <a:noFill/>
          <a:ln>
            <a:noFill/>
          </a:ln>
        </p:spPr>
      </p:pic>
      <p:pic>
        <p:nvPicPr>
          <p:cNvPr id="93" name="Google Shape;93;p18"/>
          <p:cNvPicPr preferRelativeResize="0"/>
          <p:nvPr/>
        </p:nvPicPr>
        <p:blipFill>
          <a:blip r:embed="rId4">
            <a:alphaModFix/>
          </a:blip>
          <a:stretch>
            <a:fillRect/>
          </a:stretch>
        </p:blipFill>
        <p:spPr>
          <a:xfrm>
            <a:off x="5194700" y="2959949"/>
            <a:ext cx="2379700" cy="1421675"/>
          </a:xfrm>
          <a:prstGeom prst="rect">
            <a:avLst/>
          </a:prstGeom>
          <a:noFill/>
          <a:ln>
            <a:noFill/>
          </a:ln>
        </p:spPr>
      </p:pic>
      <p:pic>
        <p:nvPicPr>
          <p:cNvPr id="95" name="Google Shape;95;p18"/>
          <p:cNvPicPr preferRelativeResize="0"/>
          <p:nvPr/>
        </p:nvPicPr>
        <p:blipFill>
          <a:blip r:embed="rId5">
            <a:alphaModFix/>
          </a:blip>
          <a:stretch>
            <a:fillRect/>
          </a:stretch>
        </p:blipFill>
        <p:spPr>
          <a:xfrm>
            <a:off x="1355488" y="1150075"/>
            <a:ext cx="6676450" cy="1421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9"/>
          <p:cNvSpPr txBox="1">
            <a:spLocks noGrp="1"/>
          </p:cNvSpPr>
          <p:nvPr>
            <p:ph type="ctrTitle"/>
          </p:nvPr>
        </p:nvSpPr>
        <p:spPr>
          <a:xfrm>
            <a:off x="408975" y="343050"/>
            <a:ext cx="7683900" cy="57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latin typeface="Merriweather SemiBold"/>
                <a:ea typeface="Merriweather SemiBold"/>
                <a:cs typeface="Merriweather SemiBold"/>
                <a:sym typeface="Merriweather SemiBold"/>
              </a:rPr>
              <a:t>Establishment of Secretariat for Smart Laboratory on Clean Rivers (SLCR) in Varanasi, Namami Gange</a:t>
            </a:r>
            <a:endParaRPr sz="2200">
              <a:latin typeface="Merriweather SemiBold"/>
              <a:ea typeface="Merriweather SemiBold"/>
              <a:cs typeface="Merriweather SemiBold"/>
              <a:sym typeface="Merriweather SemiBold"/>
            </a:endParaRPr>
          </a:p>
        </p:txBody>
      </p:sp>
      <p:pic>
        <p:nvPicPr>
          <p:cNvPr id="101" name="Google Shape;101;p19"/>
          <p:cNvPicPr preferRelativeResize="0"/>
          <p:nvPr/>
        </p:nvPicPr>
        <p:blipFill>
          <a:blip r:embed="rId3">
            <a:alphaModFix/>
          </a:blip>
          <a:stretch>
            <a:fillRect/>
          </a:stretch>
        </p:blipFill>
        <p:spPr>
          <a:xfrm>
            <a:off x="369650" y="1009875"/>
            <a:ext cx="4648025" cy="2675526"/>
          </a:xfrm>
          <a:prstGeom prst="rect">
            <a:avLst/>
          </a:prstGeom>
          <a:noFill/>
          <a:ln>
            <a:noFill/>
          </a:ln>
        </p:spPr>
      </p:pic>
      <p:pic>
        <p:nvPicPr>
          <p:cNvPr id="102" name="Google Shape;102;p19"/>
          <p:cNvPicPr preferRelativeResize="0"/>
          <p:nvPr/>
        </p:nvPicPr>
        <p:blipFill>
          <a:blip r:embed="rId4">
            <a:alphaModFix/>
          </a:blip>
          <a:stretch>
            <a:fillRect/>
          </a:stretch>
        </p:blipFill>
        <p:spPr>
          <a:xfrm>
            <a:off x="5600750" y="1009877"/>
            <a:ext cx="3060555" cy="1524775"/>
          </a:xfrm>
          <a:prstGeom prst="rect">
            <a:avLst/>
          </a:prstGeom>
          <a:noFill/>
          <a:ln>
            <a:noFill/>
          </a:ln>
        </p:spPr>
      </p:pic>
      <p:pic>
        <p:nvPicPr>
          <p:cNvPr id="103" name="Google Shape;103;p19"/>
          <p:cNvPicPr preferRelativeResize="0"/>
          <p:nvPr/>
        </p:nvPicPr>
        <p:blipFill>
          <a:blip r:embed="rId5">
            <a:alphaModFix/>
          </a:blip>
          <a:stretch>
            <a:fillRect/>
          </a:stretch>
        </p:blipFill>
        <p:spPr>
          <a:xfrm>
            <a:off x="5813100" y="2571750"/>
            <a:ext cx="2885807" cy="1240375"/>
          </a:xfrm>
          <a:prstGeom prst="rect">
            <a:avLst/>
          </a:prstGeom>
          <a:noFill/>
          <a:ln>
            <a:noFill/>
          </a:ln>
        </p:spPr>
      </p:pic>
      <p:pic>
        <p:nvPicPr>
          <p:cNvPr id="104" name="Google Shape;104;p19"/>
          <p:cNvPicPr preferRelativeResize="0"/>
          <p:nvPr/>
        </p:nvPicPr>
        <p:blipFill>
          <a:blip r:embed="rId6">
            <a:alphaModFix/>
          </a:blip>
          <a:stretch>
            <a:fillRect/>
          </a:stretch>
        </p:blipFill>
        <p:spPr>
          <a:xfrm>
            <a:off x="1308675" y="3775024"/>
            <a:ext cx="6526649" cy="1178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0"/>
          <p:cNvSpPr txBox="1">
            <a:spLocks noGrp="1"/>
          </p:cNvSpPr>
          <p:nvPr>
            <p:ph type="ctrTitle"/>
          </p:nvPr>
        </p:nvSpPr>
        <p:spPr>
          <a:xfrm>
            <a:off x="408975" y="343050"/>
            <a:ext cx="7683900" cy="577200"/>
          </a:xfrm>
          <a:prstGeom prst="rect">
            <a:avLst/>
          </a:prstGeom>
        </p:spPr>
        <p:txBody>
          <a:bodyPr spcFirstLastPara="1" wrap="square" lIns="91425" tIns="91425" rIns="91425" bIns="91425" anchor="b" anchorCtr="0">
            <a:noAutofit/>
          </a:bodyPr>
          <a:lstStyle/>
          <a:p>
            <a:pPr marL="0" lvl="0" indent="0" algn="just" rtl="0">
              <a:spcBef>
                <a:spcPts val="0"/>
              </a:spcBef>
              <a:spcAft>
                <a:spcPts val="0"/>
              </a:spcAft>
              <a:buNone/>
            </a:pPr>
            <a:r>
              <a:rPr lang="en" sz="1400"/>
              <a:t>Mapping ground water quality Depleted area, Potential Groundwater Recharge Zones and Exploring the Farmer’s need based Groundwater Recharge structures in District Mahoba of Bundelkhand region of UP, Department of Science and Technology (Rs. 14,99,040/-)</a:t>
            </a:r>
            <a:endParaRPr sz="1400"/>
          </a:p>
        </p:txBody>
      </p:sp>
      <p:pic>
        <p:nvPicPr>
          <p:cNvPr id="110" name="Google Shape;110;p20"/>
          <p:cNvPicPr preferRelativeResize="0"/>
          <p:nvPr/>
        </p:nvPicPr>
        <p:blipFill>
          <a:blip r:embed="rId3">
            <a:alphaModFix/>
          </a:blip>
          <a:stretch>
            <a:fillRect/>
          </a:stretch>
        </p:blipFill>
        <p:spPr>
          <a:xfrm>
            <a:off x="498775" y="1072650"/>
            <a:ext cx="2349539" cy="3918449"/>
          </a:xfrm>
          <a:prstGeom prst="rect">
            <a:avLst/>
          </a:prstGeom>
          <a:noFill/>
          <a:ln>
            <a:noFill/>
          </a:ln>
        </p:spPr>
      </p:pic>
      <p:pic>
        <p:nvPicPr>
          <p:cNvPr id="111" name="Google Shape;111;p20"/>
          <p:cNvPicPr preferRelativeResize="0"/>
          <p:nvPr/>
        </p:nvPicPr>
        <p:blipFill>
          <a:blip r:embed="rId4">
            <a:alphaModFix/>
          </a:blip>
          <a:stretch>
            <a:fillRect/>
          </a:stretch>
        </p:blipFill>
        <p:spPr>
          <a:xfrm>
            <a:off x="3664564" y="1072650"/>
            <a:ext cx="4811141" cy="39184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21" title="unnamed.jpg"/>
          <p:cNvPicPr preferRelativeResize="0"/>
          <p:nvPr/>
        </p:nvPicPr>
        <p:blipFill>
          <a:blip r:embed="rId3">
            <a:alphaModFix/>
          </a:blip>
          <a:stretch>
            <a:fillRect/>
          </a:stretch>
        </p:blipFill>
        <p:spPr>
          <a:xfrm>
            <a:off x="152400" y="152400"/>
            <a:ext cx="8669340" cy="4838701"/>
          </a:xfrm>
          <a:prstGeom prst="rect">
            <a:avLst/>
          </a:prstGeom>
          <a:noFill/>
          <a:ln>
            <a:noFill/>
          </a:ln>
        </p:spPr>
      </p:pic>
      <p:pic>
        <p:nvPicPr>
          <p:cNvPr id="117" name="Google Shape;117;p21" title="Hari (2).jpeg"/>
          <p:cNvPicPr preferRelativeResize="0"/>
          <p:nvPr/>
        </p:nvPicPr>
        <p:blipFill>
          <a:blip r:embed="rId4">
            <a:alphaModFix/>
          </a:blip>
          <a:stretch>
            <a:fillRect/>
          </a:stretch>
        </p:blipFill>
        <p:spPr>
          <a:xfrm>
            <a:off x="474175" y="895375"/>
            <a:ext cx="723300" cy="809551"/>
          </a:xfrm>
          <a:prstGeom prst="rect">
            <a:avLst/>
          </a:prstGeom>
          <a:noFill/>
          <a:ln>
            <a:noFill/>
          </a:ln>
        </p:spPr>
      </p:pic>
      <p:pic>
        <p:nvPicPr>
          <p:cNvPr id="118" name="Google Shape;118;p21" title="ashwin.jpeg"/>
          <p:cNvPicPr preferRelativeResize="0"/>
          <p:nvPr/>
        </p:nvPicPr>
        <p:blipFill>
          <a:blip r:embed="rId5">
            <a:alphaModFix/>
          </a:blip>
          <a:stretch>
            <a:fillRect/>
          </a:stretch>
        </p:blipFill>
        <p:spPr>
          <a:xfrm>
            <a:off x="4621125" y="879575"/>
            <a:ext cx="747400" cy="857625"/>
          </a:xfrm>
          <a:prstGeom prst="rect">
            <a:avLst/>
          </a:prstGeom>
          <a:noFill/>
          <a:ln>
            <a:noFill/>
          </a:ln>
        </p:spPr>
      </p:pic>
      <p:pic>
        <p:nvPicPr>
          <p:cNvPr id="119" name="Google Shape;119;p21" title="narahari.jpeg"/>
          <p:cNvPicPr preferRelativeResize="0"/>
          <p:nvPr/>
        </p:nvPicPr>
        <p:blipFill>
          <a:blip r:embed="rId6">
            <a:alphaModFix/>
          </a:blip>
          <a:stretch>
            <a:fillRect/>
          </a:stretch>
        </p:blipFill>
        <p:spPr>
          <a:xfrm>
            <a:off x="474175" y="3022375"/>
            <a:ext cx="747400" cy="821575"/>
          </a:xfrm>
          <a:prstGeom prst="rect">
            <a:avLst/>
          </a:prstGeom>
          <a:noFill/>
          <a:ln>
            <a:noFill/>
          </a:ln>
        </p:spPr>
      </p:pic>
      <p:pic>
        <p:nvPicPr>
          <p:cNvPr id="120" name="Google Shape;120;p21" title="krishna.jpeg"/>
          <p:cNvPicPr preferRelativeResize="0"/>
          <p:nvPr/>
        </p:nvPicPr>
        <p:blipFill>
          <a:blip r:embed="rId7">
            <a:alphaModFix/>
          </a:blip>
          <a:stretch>
            <a:fillRect/>
          </a:stretch>
        </p:blipFill>
        <p:spPr>
          <a:xfrm>
            <a:off x="417913" y="4045675"/>
            <a:ext cx="779575" cy="809550"/>
          </a:xfrm>
          <a:prstGeom prst="rect">
            <a:avLst/>
          </a:prstGeom>
          <a:noFill/>
          <a:ln>
            <a:noFill/>
          </a:ln>
        </p:spPr>
      </p:pic>
      <p:pic>
        <p:nvPicPr>
          <p:cNvPr id="121" name="Google Shape;121;p21" title="vineet.jpeg"/>
          <p:cNvPicPr preferRelativeResize="0"/>
          <p:nvPr/>
        </p:nvPicPr>
        <p:blipFill>
          <a:blip r:embed="rId8">
            <a:alphaModFix/>
          </a:blip>
          <a:stretch>
            <a:fillRect/>
          </a:stretch>
        </p:blipFill>
        <p:spPr>
          <a:xfrm>
            <a:off x="4621125" y="3311150"/>
            <a:ext cx="747400" cy="944886"/>
          </a:xfrm>
          <a:prstGeom prst="rect">
            <a:avLst/>
          </a:prstGeom>
          <a:noFill/>
          <a:ln>
            <a:noFill/>
          </a:ln>
        </p:spPr>
      </p:pic>
      <p:pic>
        <p:nvPicPr>
          <p:cNvPr id="122" name="Google Shape;122;p21" title="saurabh.jpeg"/>
          <p:cNvPicPr preferRelativeResize="0"/>
          <p:nvPr/>
        </p:nvPicPr>
        <p:blipFill>
          <a:blip r:embed="rId9">
            <a:alphaModFix/>
          </a:blip>
          <a:stretch>
            <a:fillRect/>
          </a:stretch>
        </p:blipFill>
        <p:spPr>
          <a:xfrm>
            <a:off x="4621125" y="2144050"/>
            <a:ext cx="779550" cy="923501"/>
          </a:xfrm>
          <a:prstGeom prst="rect">
            <a:avLst/>
          </a:prstGeom>
          <a:noFill/>
          <a:ln>
            <a:noFill/>
          </a:ln>
        </p:spPr>
      </p:pic>
      <p:pic>
        <p:nvPicPr>
          <p:cNvPr id="123" name="Google Shape;123;p21" title="maniranjan.jpeg"/>
          <p:cNvPicPr preferRelativeResize="0"/>
          <p:nvPr/>
        </p:nvPicPr>
        <p:blipFill>
          <a:blip r:embed="rId10">
            <a:alphaModFix/>
          </a:blip>
          <a:stretch>
            <a:fillRect/>
          </a:stretch>
        </p:blipFill>
        <p:spPr>
          <a:xfrm>
            <a:off x="474175" y="1924888"/>
            <a:ext cx="723299" cy="87752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2"/>
          <p:cNvSpPr txBox="1">
            <a:spLocks noGrp="1"/>
          </p:cNvSpPr>
          <p:nvPr>
            <p:ph type="ctrTitle"/>
          </p:nvPr>
        </p:nvSpPr>
        <p:spPr>
          <a:xfrm>
            <a:off x="408975" y="86600"/>
            <a:ext cx="7730700" cy="83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a:t>M. Kumar, P. Soni, and D. Swargiary, “Monitoring terrestrial water storage using grace/grace-fo data over india: A review,” Iranian Journal of Science and Technology, Transactions of Civil Engineering, vol. 49,no. 3, pp. 2225–2239, 2025.</a:t>
            </a:r>
            <a:endParaRPr sz="1400"/>
          </a:p>
        </p:txBody>
      </p:sp>
      <p:pic>
        <p:nvPicPr>
          <p:cNvPr id="129" name="Google Shape;129;p22"/>
          <p:cNvPicPr preferRelativeResize="0"/>
          <p:nvPr/>
        </p:nvPicPr>
        <p:blipFill>
          <a:blip r:embed="rId3">
            <a:alphaModFix/>
          </a:blip>
          <a:stretch>
            <a:fillRect/>
          </a:stretch>
        </p:blipFill>
        <p:spPr>
          <a:xfrm>
            <a:off x="5160225" y="920250"/>
            <a:ext cx="2859250" cy="2145650"/>
          </a:xfrm>
          <a:prstGeom prst="rect">
            <a:avLst/>
          </a:prstGeom>
          <a:noFill/>
          <a:ln>
            <a:noFill/>
          </a:ln>
        </p:spPr>
      </p:pic>
      <p:pic>
        <p:nvPicPr>
          <p:cNvPr id="130" name="Google Shape;130;p22"/>
          <p:cNvPicPr preferRelativeResize="0"/>
          <p:nvPr/>
        </p:nvPicPr>
        <p:blipFill>
          <a:blip r:embed="rId4">
            <a:alphaModFix/>
          </a:blip>
          <a:stretch>
            <a:fillRect/>
          </a:stretch>
        </p:blipFill>
        <p:spPr>
          <a:xfrm>
            <a:off x="5160225" y="2862200"/>
            <a:ext cx="2733426" cy="2145650"/>
          </a:xfrm>
          <a:prstGeom prst="rect">
            <a:avLst/>
          </a:prstGeom>
          <a:noFill/>
          <a:ln>
            <a:noFill/>
          </a:ln>
        </p:spPr>
      </p:pic>
      <p:pic>
        <p:nvPicPr>
          <p:cNvPr id="131" name="Google Shape;131;p22"/>
          <p:cNvPicPr preferRelativeResize="0"/>
          <p:nvPr/>
        </p:nvPicPr>
        <p:blipFill>
          <a:blip r:embed="rId5">
            <a:alphaModFix/>
          </a:blip>
          <a:stretch>
            <a:fillRect/>
          </a:stretch>
        </p:blipFill>
        <p:spPr>
          <a:xfrm>
            <a:off x="527625" y="986050"/>
            <a:ext cx="4299191" cy="39184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3"/>
          <p:cNvSpPr txBox="1">
            <a:spLocks noGrp="1"/>
          </p:cNvSpPr>
          <p:nvPr>
            <p:ph type="ctrTitle"/>
          </p:nvPr>
        </p:nvSpPr>
        <p:spPr>
          <a:xfrm>
            <a:off x="408975" y="86600"/>
            <a:ext cx="7730700" cy="83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t>Ganga Research Laboratory</a:t>
            </a:r>
            <a:endParaRPr sz="2200"/>
          </a:p>
        </p:txBody>
      </p:sp>
      <p:pic>
        <p:nvPicPr>
          <p:cNvPr id="137" name="Google Shape;137;p23" title="Ganga Research Laboratory">
            <a:hlinkClick r:id="rId3"/>
          </p:cNvPr>
          <p:cNvPicPr preferRelativeResize="0"/>
          <p:nvPr/>
        </p:nvPicPr>
        <p:blipFill>
          <a:blip r:embed="rId4">
            <a:alphaModFix/>
          </a:blip>
          <a:stretch>
            <a:fillRect/>
          </a:stretch>
        </p:blipFill>
        <p:spPr>
          <a:xfrm>
            <a:off x="805775" y="623028"/>
            <a:ext cx="7770492" cy="4370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fade">
                                      <p:cBhvr>
                                        <p:cTn id="7" dur="10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156</Words>
  <Application>Microsoft Office PowerPoint</Application>
  <PresentationFormat>On-screen Show (16:9)</PresentationFormat>
  <Paragraphs>11</Paragraphs>
  <Slides>12</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Merriweather SemiBold</vt:lpstr>
      <vt:lpstr>Arial</vt:lpstr>
      <vt:lpstr>Simple Light</vt:lpstr>
      <vt:lpstr>Dr. Pramod Soni</vt:lpstr>
      <vt:lpstr>PowerPoint Presentation</vt:lpstr>
      <vt:lpstr>Regionalization of Hydrological model Parameters for Indian rivers by AICTE CRS Project</vt:lpstr>
      <vt:lpstr>Decision Support System for Water Resource Management, SLCR, Namami Gange </vt:lpstr>
      <vt:lpstr>Establishment of Secretariat for Smart Laboratory on Clean Rivers (SLCR) in Varanasi, Namami Gange</vt:lpstr>
      <vt:lpstr>Mapping ground water quality Depleted area, Potential Groundwater Recharge Zones and Exploring the Farmer’s need based Groundwater Recharge structures in District Mahoba of Bundelkhand region of UP, Department of Science and Technology (Rs. 14,99,040/-)</vt:lpstr>
      <vt:lpstr>PowerPoint Presentation</vt:lpstr>
      <vt:lpstr>M. Kumar, P. Soni, and D. Swargiary, “Monitoring terrestrial water storage using grace/grace-fo data over india: A review,” Iranian Journal of Science and Technology, Transactions of Civil Engineering, vol. 49,no. 3, pp. 2225–2239, 2025.</vt:lpstr>
      <vt:lpstr>Ganga Research Laboratory</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acer</dc:creator>
  <cp:lastModifiedBy>Pramod Soni</cp:lastModifiedBy>
  <cp:revision>1</cp:revision>
  <dcterms:modified xsi:type="dcterms:W3CDTF">2026-02-24T09:54:22Z</dcterms:modified>
</cp:coreProperties>
</file>